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C95568-EA61-4D21-BD4F-A0A0216E0B4E}">
  <a:tblStyle styleId="{34C95568-EA61-4D21-BD4F-A0A0216E0B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02716801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02716801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069dbfed5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069dbfed5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069dbfed5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069dbfed5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069dbfed5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069dbfed5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069dbfed5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069dbfed5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069dbfed5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069dbfed5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069dbfed5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069dbfed5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07b2851c36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07b2851c36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027168019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027168019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069dbfed5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069dbfed5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069dbfed5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069dbfed5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069dbfed5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069dbfed5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069dbfed5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069dbfed5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069dbfed5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069dbfed5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069dbfed5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069dbfed5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069dbfed5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069dbfed5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0493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2023-02-08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21" name="Google Shape;121;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22" name="Google Shape;122;p22"/>
          <p:cNvPicPr preferRelativeResize="0"/>
          <p:nvPr/>
        </p:nvPicPr>
        <p:blipFill>
          <a:blip r:embed="rId3">
            <a:alphaModFix/>
          </a:blip>
          <a:stretch>
            <a:fillRect/>
          </a:stretch>
        </p:blipFill>
        <p:spPr>
          <a:xfrm>
            <a:off x="2855545" y="615175"/>
            <a:ext cx="6049304" cy="3913151"/>
          </a:xfrm>
          <a:prstGeom prst="rect">
            <a:avLst/>
          </a:prstGeom>
          <a:noFill/>
          <a:ln>
            <a:noFill/>
          </a:ln>
        </p:spPr>
      </p:pic>
      <p:pic>
        <p:nvPicPr>
          <p:cNvPr id="123" name="Google Shape;123;p22"/>
          <p:cNvPicPr preferRelativeResize="0"/>
          <p:nvPr/>
        </p:nvPicPr>
        <p:blipFill>
          <a:blip r:embed="rId4">
            <a:alphaModFix/>
          </a:blip>
          <a:stretch>
            <a:fillRect/>
          </a:stretch>
        </p:blipFill>
        <p:spPr>
          <a:xfrm>
            <a:off x="254700" y="615175"/>
            <a:ext cx="2604425" cy="3913150"/>
          </a:xfrm>
          <a:prstGeom prst="rect">
            <a:avLst/>
          </a:prstGeom>
          <a:noFill/>
          <a:ln>
            <a:noFill/>
          </a:ln>
        </p:spPr>
      </p:pic>
      <p:sp>
        <p:nvSpPr>
          <p:cNvPr id="124" name="Google Shape;124;p22"/>
          <p:cNvSpPr txBox="1"/>
          <p:nvPr/>
        </p:nvSpPr>
        <p:spPr>
          <a:xfrm>
            <a:off x="2413400" y="4652375"/>
            <a:ext cx="48774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5F6368"/>
                </a:solidFill>
                <a:highlight>
                  <a:srgbClr val="FFFFFF"/>
                </a:highlight>
                <a:latin typeface="Roboto"/>
                <a:ea typeface="Roboto"/>
                <a:cs typeface="Roboto"/>
                <a:sym typeface="Roboto"/>
              </a:rPr>
              <a:t>Deep Blue vs. Garry Kasparov </a:t>
            </a:r>
            <a:r>
              <a:rPr lang="en" sz="1050">
                <a:solidFill>
                  <a:srgbClr val="5F6368"/>
                </a:solidFill>
                <a:highlight>
                  <a:srgbClr val="FFFFFF"/>
                </a:highlight>
                <a:latin typeface="Roboto"/>
                <a:ea typeface="Roboto"/>
                <a:cs typeface="Roboto"/>
                <a:sym typeface="Roboto"/>
              </a:rPr>
              <a:t>Feb 10, 1996 – May 11, 1997</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30" name="Google Shape;130;p2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31" name="Google Shape;131;p23"/>
          <p:cNvPicPr preferRelativeResize="0"/>
          <p:nvPr/>
        </p:nvPicPr>
        <p:blipFill>
          <a:blip r:embed="rId3">
            <a:alphaModFix/>
          </a:blip>
          <a:stretch>
            <a:fillRect/>
          </a:stretch>
        </p:blipFill>
        <p:spPr>
          <a:xfrm>
            <a:off x="1563250" y="1148348"/>
            <a:ext cx="5537626" cy="3021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nvSpPr>
        <p:spPr>
          <a:xfrm>
            <a:off x="152400" y="304800"/>
            <a:ext cx="8833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Note: Your AI should NOT cheat... even though your code can access the location of the player's ships, the AI should play like a player that can't see the exact locations and has to figure out where the ship is by trial and error.</a:t>
            </a:r>
            <a:endParaRPr sz="1800"/>
          </a:p>
        </p:txBody>
      </p:sp>
      <p:pic>
        <p:nvPicPr>
          <p:cNvPr id="137" name="Google Shape;137;p24"/>
          <p:cNvPicPr preferRelativeResize="0"/>
          <p:nvPr/>
        </p:nvPicPr>
        <p:blipFill>
          <a:blip r:embed="rId3">
            <a:alphaModFix/>
          </a:blip>
          <a:stretch>
            <a:fillRect/>
          </a:stretch>
        </p:blipFill>
        <p:spPr>
          <a:xfrm>
            <a:off x="2688425" y="1401550"/>
            <a:ext cx="3860740" cy="3518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43" name="Google Shape;143;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44" name="Google Shape;144;p25"/>
          <p:cNvPicPr preferRelativeResize="0"/>
          <p:nvPr/>
        </p:nvPicPr>
        <p:blipFill>
          <a:blip r:embed="rId3">
            <a:alphaModFix/>
          </a:blip>
          <a:stretch>
            <a:fillRect/>
          </a:stretch>
        </p:blipFill>
        <p:spPr>
          <a:xfrm>
            <a:off x="533400" y="638399"/>
            <a:ext cx="8234951" cy="3653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50" name="Google Shape;150;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51" name="Google Shape;151;p26"/>
          <p:cNvPicPr preferRelativeResize="0"/>
          <p:nvPr/>
        </p:nvPicPr>
        <p:blipFill>
          <a:blip r:embed="rId3">
            <a:alphaModFix/>
          </a:blip>
          <a:stretch>
            <a:fillRect/>
          </a:stretch>
        </p:blipFill>
        <p:spPr>
          <a:xfrm>
            <a:off x="317300" y="762375"/>
            <a:ext cx="8564751" cy="36671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57" name="Google Shape;157;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58" name="Google Shape;158;p27"/>
          <p:cNvPicPr preferRelativeResize="0"/>
          <p:nvPr/>
        </p:nvPicPr>
        <p:blipFill>
          <a:blip r:embed="rId3">
            <a:alphaModFix/>
          </a:blip>
          <a:stretch>
            <a:fillRect/>
          </a:stretch>
        </p:blipFill>
        <p:spPr>
          <a:xfrm>
            <a:off x="322075" y="1171800"/>
            <a:ext cx="8520601" cy="30749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Hints from Chris</a:t>
            </a:r>
            <a:endParaRPr/>
          </a:p>
        </p:txBody>
      </p:sp>
      <p:sp>
        <p:nvSpPr>
          <p:cNvPr id="164" name="Google Shape;16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#2: Using </a:t>
            </a:r>
            <a:r>
              <a:rPr lang="en">
                <a:latin typeface="Courier New"/>
                <a:ea typeface="Courier New"/>
                <a:cs typeface="Courier New"/>
                <a:sym typeface="Courier New"/>
              </a:rPr>
              <a:t>Player.getDamageReport()</a:t>
            </a:r>
            <a:r>
              <a:rPr lang="en"/>
              <a:t> is not going to get you want you need; It does not display ship positions</a:t>
            </a:r>
            <a:endParaRPr/>
          </a:p>
          <a:p>
            <a:pPr indent="-342900" lvl="0" marL="457200" rtl="0" algn="l">
              <a:spcBef>
                <a:spcPts val="0"/>
              </a:spcBef>
              <a:spcAft>
                <a:spcPts val="0"/>
              </a:spcAft>
              <a:buSzPts val="1800"/>
              <a:buChar char="●"/>
            </a:pPr>
            <a:r>
              <a:rPr lang="en"/>
              <a:t>#4: For folks writing ship placement code - If you want to save some time check out </a:t>
            </a:r>
            <a:r>
              <a:rPr lang="en">
                <a:latin typeface="Courier New"/>
                <a:ea typeface="Courier New"/>
                <a:cs typeface="Courier New"/>
                <a:sym typeface="Courier New"/>
              </a:rPr>
              <a:t>Ship.placeShip()</a:t>
            </a:r>
            <a:r>
              <a:rPr lang="en"/>
              <a:t> and </a:t>
            </a:r>
            <a:r>
              <a:rPr lang="en">
                <a:latin typeface="Courier New"/>
                <a:ea typeface="Courier New"/>
                <a:cs typeface="Courier New"/>
                <a:sym typeface="Courier New"/>
              </a:rPr>
              <a:t>Grid.isLegal()</a:t>
            </a:r>
            <a:endParaRPr>
              <a:latin typeface="Courier New"/>
              <a:ea typeface="Courier New"/>
              <a:cs typeface="Courier New"/>
              <a:sym typeface="Courier New"/>
            </a:endParaRPr>
          </a:p>
          <a:p>
            <a:pPr indent="-342900" lvl="0" marL="457200" rtl="0" algn="l">
              <a:spcBef>
                <a:spcPts val="0"/>
              </a:spcBef>
              <a:spcAft>
                <a:spcPts val="0"/>
              </a:spcAft>
              <a:buSzPts val="1800"/>
              <a:buChar char="●"/>
            </a:pPr>
            <a:r>
              <a:rPr lang="en"/>
              <a:t>#5-6: Your AI - </a:t>
            </a:r>
            <a:r>
              <a:rPr lang="en">
                <a:latin typeface="Courier New"/>
                <a:ea typeface="Courier New"/>
                <a:cs typeface="Courier New"/>
                <a:sym typeface="Courier New"/>
              </a:rPr>
              <a:t>Player.selectTarget()</a:t>
            </a:r>
            <a:r>
              <a:rPr lang="en"/>
              <a:t> - </a:t>
            </a:r>
            <a:r>
              <a:rPr b="1" lang="en"/>
              <a:t>SHOULD NOT</a:t>
            </a:r>
            <a:r>
              <a:rPr lang="en"/>
              <a:t> be accessing </a:t>
            </a:r>
            <a:r>
              <a:rPr lang="en">
                <a:latin typeface="Courier New"/>
                <a:ea typeface="Courier New"/>
                <a:cs typeface="Courier New"/>
                <a:sym typeface="Courier New"/>
              </a:rPr>
              <a:t>Cell.getShip()</a:t>
            </a:r>
            <a:r>
              <a:rPr lang="en"/>
              <a:t> - restrict your usage to </a:t>
            </a:r>
            <a:r>
              <a:rPr lang="en">
                <a:latin typeface="Courier New"/>
                <a:ea typeface="Courier New"/>
                <a:cs typeface="Courier New"/>
                <a:sym typeface="Courier New"/>
              </a:rPr>
              <a:t>Cell.isFiredOn()</a:t>
            </a:r>
            <a:r>
              <a:rPr lang="en"/>
              <a:t>, </a:t>
            </a:r>
            <a:r>
              <a:rPr lang="en">
                <a:latin typeface="Courier New"/>
                <a:ea typeface="Courier New"/>
                <a:cs typeface="Courier New"/>
                <a:sym typeface="Courier New"/>
              </a:rPr>
              <a:t>Cell.isHit()</a:t>
            </a:r>
            <a:r>
              <a:rPr lang="en"/>
              <a:t>, and </a:t>
            </a:r>
            <a:r>
              <a:rPr lang="en">
                <a:latin typeface="Courier New"/>
                <a:ea typeface="Courier New"/>
                <a:cs typeface="Courier New"/>
                <a:sym typeface="Courier New"/>
              </a:rPr>
              <a:t>Cell.isMiss()</a:t>
            </a:r>
            <a:endParaRPr>
              <a:latin typeface="Courier New"/>
              <a:ea typeface="Courier New"/>
              <a:cs typeface="Courier New"/>
              <a:sym typeface="Courier New"/>
            </a:endParaRPr>
          </a:p>
          <a:p>
            <a:pPr indent="-342900" lvl="0" marL="457200" rtl="0" algn="l">
              <a:spcBef>
                <a:spcPts val="0"/>
              </a:spcBef>
              <a:spcAft>
                <a:spcPts val="0"/>
              </a:spcAft>
              <a:buSzPts val="1800"/>
              <a:buChar char="●"/>
            </a:pPr>
            <a:r>
              <a:rPr lang="en"/>
              <a:t>UPDATE from Gary: It is OK to call </a:t>
            </a:r>
            <a:r>
              <a:rPr lang="en">
                <a:latin typeface="Courier New"/>
                <a:ea typeface="Courier New"/>
                <a:cs typeface="Courier New"/>
                <a:sym typeface="Courier New"/>
              </a:rPr>
              <a:t>Cell.getShip()</a:t>
            </a:r>
            <a:r>
              <a:rPr lang="en"/>
              <a:t>, since you are told when you get a hit which ship it is, e.g. Tom: "D-4." Frank: "Hit. Destroyer." But don't look at the </a:t>
            </a:r>
            <a:r>
              <a:rPr lang="en">
                <a:latin typeface="Courier New"/>
                <a:ea typeface="Courier New"/>
                <a:cs typeface="Courier New"/>
                <a:sym typeface="Courier New"/>
              </a:rPr>
              <a:t>locations</a:t>
            </a:r>
            <a:r>
              <a:rPr lang="en"/>
              <a:t> array in Ship because that would be cheating! The AI can know which ship was hit, but not where it is other than where it's already landed hits.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ctrTitle"/>
          </p:nvPr>
        </p:nvSpPr>
        <p:spPr>
          <a:xfrm>
            <a:off x="311708" y="1545450"/>
            <a:ext cx="8520600" cy="20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Unit 8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This week and next</a:t>
            </a:r>
            <a:endParaRPr/>
          </a:p>
        </p:txBody>
      </p:sp>
      <p:sp>
        <p:nvSpPr>
          <p:cNvPr id="65" name="Google Shape;65;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Wed 2/8: Unit 8 Project</a:t>
            </a:r>
            <a:endParaRPr/>
          </a:p>
          <a:p>
            <a:pPr indent="0" lvl="0" marL="0" rtl="0" algn="l">
              <a:spcBef>
                <a:spcPts val="1200"/>
              </a:spcBef>
              <a:spcAft>
                <a:spcPts val="0"/>
              </a:spcAft>
              <a:buNone/>
            </a:pPr>
            <a:r>
              <a:rPr lang="en"/>
              <a:t>Fri 2/10: Unit 8 Project</a:t>
            </a:r>
            <a:endParaRPr/>
          </a:p>
          <a:p>
            <a:pPr indent="0" lvl="0" marL="0" rtl="0" algn="l">
              <a:spcBef>
                <a:spcPts val="1200"/>
              </a:spcBef>
              <a:spcAft>
                <a:spcPts val="0"/>
              </a:spcAft>
              <a:buNone/>
            </a:pPr>
            <a:r>
              <a:rPr lang="en"/>
              <a:t>Mon 2/13: Unit 8 Review + more time on Unit 8 Project</a:t>
            </a:r>
            <a:endParaRPr/>
          </a:p>
          <a:p>
            <a:pPr indent="0" lvl="0" marL="0" rtl="0" algn="l">
              <a:spcBef>
                <a:spcPts val="1200"/>
              </a:spcBef>
              <a:spcAft>
                <a:spcPts val="0"/>
              </a:spcAft>
              <a:buNone/>
            </a:pPr>
            <a:r>
              <a:rPr lang="en"/>
              <a:t>Wed 2/15: Unit 8 Test. </a:t>
            </a:r>
            <a:r>
              <a:rPr b="1" lang="en"/>
              <a:t>Unit 8 Project DUE Wed morning</a:t>
            </a:r>
            <a:endParaRPr b="1"/>
          </a:p>
          <a:p>
            <a:pPr indent="0" lvl="0" marL="0" rtl="0" algn="l">
              <a:spcBef>
                <a:spcPts val="1200"/>
              </a:spcBef>
              <a:spcAft>
                <a:spcPts val="0"/>
              </a:spcAft>
              <a:buNone/>
            </a:pPr>
            <a:r>
              <a:rPr lang="en"/>
              <a:t>Fri 2/17: NO CLASS</a:t>
            </a:r>
            <a:endParaRPr/>
          </a:p>
          <a:p>
            <a:pPr indent="0" lvl="0" marL="0" rtl="0" algn="l">
              <a:spcBef>
                <a:spcPts val="1200"/>
              </a:spcBef>
              <a:spcAft>
                <a:spcPts val="1200"/>
              </a:spcAft>
              <a:buNone/>
            </a:pPr>
            <a:r>
              <a:rPr lang="en"/>
              <a:t>Mon 2/20: NO CLASS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6"/>
          <p:cNvPicPr preferRelativeResize="0"/>
          <p:nvPr/>
        </p:nvPicPr>
        <p:blipFill>
          <a:blip r:embed="rId3">
            <a:alphaModFix/>
          </a:blip>
          <a:stretch>
            <a:fillRect/>
          </a:stretch>
        </p:blipFill>
        <p:spPr>
          <a:xfrm>
            <a:off x="2209800" y="152400"/>
            <a:ext cx="4838700"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76" name="Google Shape;76;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77" name="Google Shape;77;p17"/>
          <p:cNvPicPr preferRelativeResize="0"/>
          <p:nvPr/>
        </p:nvPicPr>
        <p:blipFill>
          <a:blip r:embed="rId3">
            <a:alphaModFix/>
          </a:blip>
          <a:stretch>
            <a:fillRect/>
          </a:stretch>
        </p:blipFill>
        <p:spPr>
          <a:xfrm>
            <a:off x="309550" y="1440450"/>
            <a:ext cx="8446550" cy="2581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8"/>
          <p:cNvPicPr preferRelativeResize="0"/>
          <p:nvPr/>
        </p:nvPicPr>
        <p:blipFill>
          <a:blip r:embed="rId3">
            <a:alphaModFix/>
          </a:blip>
          <a:stretch>
            <a:fillRect/>
          </a:stretch>
        </p:blipFill>
        <p:spPr>
          <a:xfrm>
            <a:off x="1122045" y="0"/>
            <a:ext cx="6760612"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9"/>
          <p:cNvSpPr/>
          <p:nvPr/>
        </p:nvSpPr>
        <p:spPr>
          <a:xfrm>
            <a:off x="148225" y="397675"/>
            <a:ext cx="8867100" cy="444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Game</a:t>
            </a:r>
            <a:endParaRPr/>
          </a:p>
        </p:txBody>
      </p:sp>
      <p:sp>
        <p:nvSpPr>
          <p:cNvPr id="88" name="Google Shape;88;p19"/>
          <p:cNvSpPr/>
          <p:nvPr/>
        </p:nvSpPr>
        <p:spPr>
          <a:xfrm>
            <a:off x="460175" y="1249575"/>
            <a:ext cx="4071900" cy="3273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Player</a:t>
            </a:r>
            <a:endParaRPr/>
          </a:p>
        </p:txBody>
      </p:sp>
      <p:sp>
        <p:nvSpPr>
          <p:cNvPr id="89" name="Google Shape;89;p19"/>
          <p:cNvSpPr/>
          <p:nvPr/>
        </p:nvSpPr>
        <p:spPr>
          <a:xfrm>
            <a:off x="728050" y="2290775"/>
            <a:ext cx="1696800" cy="15627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Grid</a:t>
            </a:r>
            <a:endParaRPr/>
          </a:p>
        </p:txBody>
      </p:sp>
      <p:sp>
        <p:nvSpPr>
          <p:cNvPr id="90" name="Google Shape;90;p19"/>
          <p:cNvSpPr/>
          <p:nvPr/>
        </p:nvSpPr>
        <p:spPr>
          <a:xfrm>
            <a:off x="2633050" y="2290775"/>
            <a:ext cx="1696800" cy="15627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Grid</a:t>
            </a:r>
            <a:endParaRPr/>
          </a:p>
        </p:txBody>
      </p:sp>
      <p:graphicFrame>
        <p:nvGraphicFramePr>
          <p:cNvPr id="91" name="Google Shape;91;p19"/>
          <p:cNvGraphicFramePr/>
          <p:nvPr/>
        </p:nvGraphicFramePr>
        <p:xfrm>
          <a:off x="882250" y="2850088"/>
          <a:ext cx="3000000" cy="3000000"/>
        </p:xfrm>
        <a:graphic>
          <a:graphicData uri="http://schemas.openxmlformats.org/drawingml/2006/table">
            <a:tbl>
              <a:tblPr>
                <a:noFill/>
                <a:tableStyleId>{34C95568-EA61-4D21-BD4F-A0A0216E0B4E}</a:tableStyleId>
              </a:tblPr>
              <a:tblGrid>
                <a:gridCol w="472575"/>
                <a:gridCol w="472575"/>
                <a:gridCol w="472575"/>
              </a:tblGrid>
              <a:tr h="365400">
                <a:tc>
                  <a:txBody>
                    <a:bodyPr/>
                    <a:lstStyle/>
                    <a:p>
                      <a:pPr indent="0" lvl="0" marL="0" rtl="0" algn="l">
                        <a:spcBef>
                          <a:spcPts val="0"/>
                        </a:spcBef>
                        <a:spcAft>
                          <a:spcPts val="0"/>
                        </a:spcAft>
                        <a:buNone/>
                      </a:pPr>
                      <a:r>
                        <a:rPr lang="en" sz="1200"/>
                        <a:t>Cell</a:t>
                      </a:r>
                      <a:endParaRPr sz="1200"/>
                    </a:p>
                  </a:txBody>
                  <a:tcPr marT="91425" marB="91425" marR="91425" marL="91425"/>
                </a:tc>
                <a:tc>
                  <a:txBody>
                    <a:bodyPr/>
                    <a:lstStyle/>
                    <a:p>
                      <a:pPr indent="0" lvl="0" marL="0" rtl="0" algn="l">
                        <a:spcBef>
                          <a:spcPts val="0"/>
                        </a:spcBef>
                        <a:spcAft>
                          <a:spcPts val="0"/>
                        </a:spcAft>
                        <a:buNone/>
                      </a:pPr>
                      <a:r>
                        <a:rPr lang="en" sz="1200"/>
                        <a:t>Cell</a:t>
                      </a:r>
                      <a:endParaRPr sz="1200"/>
                    </a:p>
                  </a:txBody>
                  <a:tcPr marT="91425" marB="91425" marR="91425" marL="91425"/>
                </a:tc>
                <a:tc>
                  <a:txBody>
                    <a:bodyPr/>
                    <a:lstStyle/>
                    <a:p>
                      <a:pPr indent="0" lvl="0" marL="0" rtl="0" algn="l">
                        <a:spcBef>
                          <a:spcPts val="0"/>
                        </a:spcBef>
                        <a:spcAft>
                          <a:spcPts val="0"/>
                        </a:spcAft>
                        <a:buNone/>
                      </a:pPr>
                      <a:r>
                        <a:rPr lang="en" sz="1200"/>
                        <a:t>Cell</a:t>
                      </a:r>
                      <a:endParaRPr sz="1200"/>
                    </a:p>
                  </a:txBody>
                  <a:tcPr marT="91425" marB="91425" marR="91425" marL="91425"/>
                </a:tc>
              </a:tr>
              <a:tr h="365400">
                <a:tc>
                  <a:txBody>
                    <a:bodyPr/>
                    <a:lstStyle/>
                    <a:p>
                      <a:pPr indent="0" lvl="0" marL="0" rtl="0" algn="l">
                        <a:spcBef>
                          <a:spcPts val="0"/>
                        </a:spcBef>
                        <a:spcAft>
                          <a:spcPts val="0"/>
                        </a:spcAft>
                        <a:buNone/>
                      </a:pPr>
                      <a:r>
                        <a:rPr lang="en" sz="1200"/>
                        <a:t>Cell</a:t>
                      </a:r>
                      <a:endParaRPr sz="1200"/>
                    </a:p>
                  </a:txBody>
                  <a:tcPr marT="91425" marB="91425" marR="91425" marL="91425"/>
                </a:tc>
                <a:tc>
                  <a:txBody>
                    <a:bodyPr/>
                    <a:lstStyle/>
                    <a:p>
                      <a:pPr indent="0" lvl="0" marL="0" rtl="0" algn="l">
                        <a:spcBef>
                          <a:spcPts val="0"/>
                        </a:spcBef>
                        <a:spcAft>
                          <a:spcPts val="0"/>
                        </a:spcAft>
                        <a:buNone/>
                      </a:pPr>
                      <a:r>
                        <a:rPr lang="en" sz="1200"/>
                        <a:t>Cell</a:t>
                      </a:r>
                      <a:endParaRPr sz="1200"/>
                    </a:p>
                  </a:txBody>
                  <a:tcPr marT="91425" marB="91425" marR="91425" marL="91425"/>
                </a:tc>
                <a:tc>
                  <a:txBody>
                    <a:bodyPr/>
                    <a:lstStyle/>
                    <a:p>
                      <a:pPr indent="0" lvl="0" marL="0" rtl="0" algn="l">
                        <a:spcBef>
                          <a:spcPts val="0"/>
                        </a:spcBef>
                        <a:spcAft>
                          <a:spcPts val="0"/>
                        </a:spcAft>
                        <a:buNone/>
                      </a:pPr>
                      <a:r>
                        <a:rPr lang="en" sz="1200"/>
                        <a:t>Cell</a:t>
                      </a:r>
                      <a:endParaRPr sz="1200"/>
                    </a:p>
                  </a:txBody>
                  <a:tcPr marT="91425" marB="91425" marR="91425" marL="91425"/>
                </a:tc>
              </a:tr>
            </a:tbl>
          </a:graphicData>
        </a:graphic>
      </p:graphicFrame>
      <p:graphicFrame>
        <p:nvGraphicFramePr>
          <p:cNvPr id="92" name="Google Shape;92;p19"/>
          <p:cNvGraphicFramePr/>
          <p:nvPr/>
        </p:nvGraphicFramePr>
        <p:xfrm>
          <a:off x="2787250" y="2850088"/>
          <a:ext cx="3000000" cy="3000000"/>
        </p:xfrm>
        <a:graphic>
          <a:graphicData uri="http://schemas.openxmlformats.org/drawingml/2006/table">
            <a:tbl>
              <a:tblPr>
                <a:noFill/>
                <a:tableStyleId>{34C95568-EA61-4D21-BD4F-A0A0216E0B4E}</a:tableStyleId>
              </a:tblPr>
              <a:tblGrid>
                <a:gridCol w="472575"/>
                <a:gridCol w="472575"/>
                <a:gridCol w="472575"/>
              </a:tblGrid>
              <a:tr h="365400">
                <a:tc>
                  <a:txBody>
                    <a:bodyPr/>
                    <a:lstStyle/>
                    <a:p>
                      <a:pPr indent="0" lvl="0" marL="0" rtl="0" algn="l">
                        <a:spcBef>
                          <a:spcPts val="0"/>
                        </a:spcBef>
                        <a:spcAft>
                          <a:spcPts val="0"/>
                        </a:spcAft>
                        <a:buNone/>
                      </a:pPr>
                      <a:r>
                        <a:rPr lang="en" sz="1200"/>
                        <a:t>Cell</a:t>
                      </a:r>
                      <a:endParaRPr sz="1200"/>
                    </a:p>
                  </a:txBody>
                  <a:tcPr marT="91425" marB="91425" marR="91425" marL="91425"/>
                </a:tc>
                <a:tc>
                  <a:txBody>
                    <a:bodyPr/>
                    <a:lstStyle/>
                    <a:p>
                      <a:pPr indent="0" lvl="0" marL="0" rtl="0" algn="l">
                        <a:spcBef>
                          <a:spcPts val="0"/>
                        </a:spcBef>
                        <a:spcAft>
                          <a:spcPts val="0"/>
                        </a:spcAft>
                        <a:buNone/>
                      </a:pPr>
                      <a:r>
                        <a:rPr lang="en" sz="1200"/>
                        <a:t>Cell</a:t>
                      </a:r>
                      <a:endParaRPr sz="1200"/>
                    </a:p>
                  </a:txBody>
                  <a:tcPr marT="91425" marB="91425" marR="91425" marL="91425"/>
                </a:tc>
                <a:tc>
                  <a:txBody>
                    <a:bodyPr/>
                    <a:lstStyle/>
                    <a:p>
                      <a:pPr indent="0" lvl="0" marL="0" rtl="0" algn="l">
                        <a:spcBef>
                          <a:spcPts val="0"/>
                        </a:spcBef>
                        <a:spcAft>
                          <a:spcPts val="0"/>
                        </a:spcAft>
                        <a:buNone/>
                      </a:pPr>
                      <a:r>
                        <a:rPr lang="en" sz="1200"/>
                        <a:t>Cell</a:t>
                      </a:r>
                      <a:endParaRPr sz="1200"/>
                    </a:p>
                  </a:txBody>
                  <a:tcPr marT="91425" marB="91425" marR="91425" marL="91425"/>
                </a:tc>
              </a:tr>
              <a:tr h="365400">
                <a:tc>
                  <a:txBody>
                    <a:bodyPr/>
                    <a:lstStyle/>
                    <a:p>
                      <a:pPr indent="0" lvl="0" marL="0" rtl="0" algn="l">
                        <a:spcBef>
                          <a:spcPts val="0"/>
                        </a:spcBef>
                        <a:spcAft>
                          <a:spcPts val="0"/>
                        </a:spcAft>
                        <a:buNone/>
                      </a:pPr>
                      <a:r>
                        <a:rPr lang="en" sz="1200"/>
                        <a:t>Cell</a:t>
                      </a:r>
                      <a:endParaRPr sz="1200"/>
                    </a:p>
                  </a:txBody>
                  <a:tcPr marT="91425" marB="91425" marR="91425" marL="91425"/>
                </a:tc>
                <a:tc>
                  <a:txBody>
                    <a:bodyPr/>
                    <a:lstStyle/>
                    <a:p>
                      <a:pPr indent="0" lvl="0" marL="0" rtl="0" algn="l">
                        <a:spcBef>
                          <a:spcPts val="0"/>
                        </a:spcBef>
                        <a:spcAft>
                          <a:spcPts val="0"/>
                        </a:spcAft>
                        <a:buNone/>
                      </a:pPr>
                      <a:r>
                        <a:rPr lang="en" sz="1200"/>
                        <a:t>Cell</a:t>
                      </a:r>
                      <a:endParaRPr sz="1200"/>
                    </a:p>
                  </a:txBody>
                  <a:tcPr marT="91425" marB="91425" marR="91425" marL="91425"/>
                </a:tc>
                <a:tc>
                  <a:txBody>
                    <a:bodyPr/>
                    <a:lstStyle/>
                    <a:p>
                      <a:pPr indent="0" lvl="0" marL="0" rtl="0" algn="l">
                        <a:spcBef>
                          <a:spcPts val="0"/>
                        </a:spcBef>
                        <a:spcAft>
                          <a:spcPts val="0"/>
                        </a:spcAft>
                        <a:buNone/>
                      </a:pPr>
                      <a:r>
                        <a:rPr lang="en" sz="1200"/>
                        <a:t>Cell</a:t>
                      </a:r>
                      <a:endParaRPr sz="1200"/>
                    </a:p>
                  </a:txBody>
                  <a:tcPr marT="91425" marB="91425" marR="91425" marL="91425"/>
                </a:tc>
              </a:tr>
            </a:tbl>
          </a:graphicData>
        </a:graphic>
      </p:graphicFrame>
      <p:sp>
        <p:nvSpPr>
          <p:cNvPr id="93" name="Google Shape;93;p19"/>
          <p:cNvSpPr txBox="1"/>
          <p:nvPr/>
        </p:nvSpPr>
        <p:spPr>
          <a:xfrm>
            <a:off x="1124550" y="1892500"/>
            <a:ext cx="11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playerGrid</a:t>
            </a:r>
            <a:endParaRPr/>
          </a:p>
        </p:txBody>
      </p:sp>
      <p:sp>
        <p:nvSpPr>
          <p:cNvPr id="94" name="Google Shape;94;p19"/>
          <p:cNvSpPr txBox="1"/>
          <p:nvPr/>
        </p:nvSpPr>
        <p:spPr>
          <a:xfrm>
            <a:off x="2849175" y="1892500"/>
            <a:ext cx="130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opponentGrid</a:t>
            </a:r>
            <a:endParaRPr/>
          </a:p>
        </p:txBody>
      </p:sp>
      <p:sp>
        <p:nvSpPr>
          <p:cNvPr id="95" name="Google Shape;95;p19"/>
          <p:cNvSpPr/>
          <p:nvPr/>
        </p:nvSpPr>
        <p:spPr>
          <a:xfrm>
            <a:off x="4727375" y="1249575"/>
            <a:ext cx="4071900" cy="3273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Player</a:t>
            </a:r>
            <a:endParaRPr/>
          </a:p>
        </p:txBody>
      </p:sp>
      <p:sp>
        <p:nvSpPr>
          <p:cNvPr id="96" name="Google Shape;96;p19"/>
          <p:cNvSpPr/>
          <p:nvPr/>
        </p:nvSpPr>
        <p:spPr>
          <a:xfrm>
            <a:off x="4995250" y="2290775"/>
            <a:ext cx="1696800" cy="15627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Grid</a:t>
            </a:r>
            <a:endParaRPr/>
          </a:p>
        </p:txBody>
      </p:sp>
      <p:sp>
        <p:nvSpPr>
          <p:cNvPr id="97" name="Google Shape;97;p19"/>
          <p:cNvSpPr/>
          <p:nvPr/>
        </p:nvSpPr>
        <p:spPr>
          <a:xfrm>
            <a:off x="6900250" y="2290775"/>
            <a:ext cx="1696800" cy="15627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Grid</a:t>
            </a:r>
            <a:endParaRPr/>
          </a:p>
        </p:txBody>
      </p:sp>
      <p:graphicFrame>
        <p:nvGraphicFramePr>
          <p:cNvPr id="98" name="Google Shape;98;p19"/>
          <p:cNvGraphicFramePr/>
          <p:nvPr/>
        </p:nvGraphicFramePr>
        <p:xfrm>
          <a:off x="5149450" y="2850088"/>
          <a:ext cx="3000000" cy="3000000"/>
        </p:xfrm>
        <a:graphic>
          <a:graphicData uri="http://schemas.openxmlformats.org/drawingml/2006/table">
            <a:tbl>
              <a:tblPr>
                <a:noFill/>
                <a:tableStyleId>{34C95568-EA61-4D21-BD4F-A0A0216E0B4E}</a:tableStyleId>
              </a:tblPr>
              <a:tblGrid>
                <a:gridCol w="472575"/>
                <a:gridCol w="472575"/>
                <a:gridCol w="472575"/>
              </a:tblGrid>
              <a:tr h="365400">
                <a:tc>
                  <a:txBody>
                    <a:bodyPr/>
                    <a:lstStyle/>
                    <a:p>
                      <a:pPr indent="0" lvl="0" marL="0" rtl="0" algn="l">
                        <a:spcBef>
                          <a:spcPts val="0"/>
                        </a:spcBef>
                        <a:spcAft>
                          <a:spcPts val="0"/>
                        </a:spcAft>
                        <a:buNone/>
                      </a:pPr>
                      <a:r>
                        <a:rPr lang="en" sz="1200"/>
                        <a:t>Cell</a:t>
                      </a:r>
                      <a:endParaRPr sz="1200"/>
                    </a:p>
                  </a:txBody>
                  <a:tcPr marT="91425" marB="91425" marR="91425" marL="91425"/>
                </a:tc>
                <a:tc>
                  <a:txBody>
                    <a:bodyPr/>
                    <a:lstStyle/>
                    <a:p>
                      <a:pPr indent="0" lvl="0" marL="0" rtl="0" algn="l">
                        <a:spcBef>
                          <a:spcPts val="0"/>
                        </a:spcBef>
                        <a:spcAft>
                          <a:spcPts val="0"/>
                        </a:spcAft>
                        <a:buNone/>
                      </a:pPr>
                      <a:r>
                        <a:rPr lang="en" sz="1200"/>
                        <a:t>Cell</a:t>
                      </a:r>
                      <a:endParaRPr sz="1200"/>
                    </a:p>
                  </a:txBody>
                  <a:tcPr marT="91425" marB="91425" marR="91425" marL="91425"/>
                </a:tc>
                <a:tc>
                  <a:txBody>
                    <a:bodyPr/>
                    <a:lstStyle/>
                    <a:p>
                      <a:pPr indent="0" lvl="0" marL="0" rtl="0" algn="l">
                        <a:spcBef>
                          <a:spcPts val="0"/>
                        </a:spcBef>
                        <a:spcAft>
                          <a:spcPts val="0"/>
                        </a:spcAft>
                        <a:buNone/>
                      </a:pPr>
                      <a:r>
                        <a:rPr lang="en" sz="1200"/>
                        <a:t>Cell</a:t>
                      </a:r>
                      <a:endParaRPr sz="1200"/>
                    </a:p>
                  </a:txBody>
                  <a:tcPr marT="91425" marB="91425" marR="91425" marL="91425"/>
                </a:tc>
              </a:tr>
              <a:tr h="365400">
                <a:tc>
                  <a:txBody>
                    <a:bodyPr/>
                    <a:lstStyle/>
                    <a:p>
                      <a:pPr indent="0" lvl="0" marL="0" rtl="0" algn="l">
                        <a:spcBef>
                          <a:spcPts val="0"/>
                        </a:spcBef>
                        <a:spcAft>
                          <a:spcPts val="0"/>
                        </a:spcAft>
                        <a:buNone/>
                      </a:pPr>
                      <a:r>
                        <a:rPr lang="en" sz="1200"/>
                        <a:t>Cell</a:t>
                      </a:r>
                      <a:endParaRPr sz="1200"/>
                    </a:p>
                  </a:txBody>
                  <a:tcPr marT="91425" marB="91425" marR="91425" marL="91425"/>
                </a:tc>
                <a:tc>
                  <a:txBody>
                    <a:bodyPr/>
                    <a:lstStyle/>
                    <a:p>
                      <a:pPr indent="0" lvl="0" marL="0" rtl="0" algn="l">
                        <a:spcBef>
                          <a:spcPts val="0"/>
                        </a:spcBef>
                        <a:spcAft>
                          <a:spcPts val="0"/>
                        </a:spcAft>
                        <a:buNone/>
                      </a:pPr>
                      <a:r>
                        <a:rPr lang="en" sz="1200"/>
                        <a:t>Cell</a:t>
                      </a:r>
                      <a:endParaRPr sz="1200"/>
                    </a:p>
                  </a:txBody>
                  <a:tcPr marT="91425" marB="91425" marR="91425" marL="91425"/>
                </a:tc>
                <a:tc>
                  <a:txBody>
                    <a:bodyPr/>
                    <a:lstStyle/>
                    <a:p>
                      <a:pPr indent="0" lvl="0" marL="0" rtl="0" algn="l">
                        <a:spcBef>
                          <a:spcPts val="0"/>
                        </a:spcBef>
                        <a:spcAft>
                          <a:spcPts val="0"/>
                        </a:spcAft>
                        <a:buNone/>
                      </a:pPr>
                      <a:r>
                        <a:rPr lang="en" sz="1200"/>
                        <a:t>Cell</a:t>
                      </a:r>
                      <a:endParaRPr sz="1200"/>
                    </a:p>
                  </a:txBody>
                  <a:tcPr marT="91425" marB="91425" marR="91425" marL="91425"/>
                </a:tc>
              </a:tr>
            </a:tbl>
          </a:graphicData>
        </a:graphic>
      </p:graphicFrame>
      <p:graphicFrame>
        <p:nvGraphicFramePr>
          <p:cNvPr id="99" name="Google Shape;99;p19"/>
          <p:cNvGraphicFramePr/>
          <p:nvPr/>
        </p:nvGraphicFramePr>
        <p:xfrm>
          <a:off x="7054450" y="2850088"/>
          <a:ext cx="3000000" cy="3000000"/>
        </p:xfrm>
        <a:graphic>
          <a:graphicData uri="http://schemas.openxmlformats.org/drawingml/2006/table">
            <a:tbl>
              <a:tblPr>
                <a:noFill/>
                <a:tableStyleId>{34C95568-EA61-4D21-BD4F-A0A0216E0B4E}</a:tableStyleId>
              </a:tblPr>
              <a:tblGrid>
                <a:gridCol w="472575"/>
                <a:gridCol w="472575"/>
                <a:gridCol w="472575"/>
              </a:tblGrid>
              <a:tr h="365400">
                <a:tc>
                  <a:txBody>
                    <a:bodyPr/>
                    <a:lstStyle/>
                    <a:p>
                      <a:pPr indent="0" lvl="0" marL="0" rtl="0" algn="l">
                        <a:spcBef>
                          <a:spcPts val="0"/>
                        </a:spcBef>
                        <a:spcAft>
                          <a:spcPts val="0"/>
                        </a:spcAft>
                        <a:buNone/>
                      </a:pPr>
                      <a:r>
                        <a:rPr lang="en" sz="1200"/>
                        <a:t>Cell</a:t>
                      </a:r>
                      <a:endParaRPr sz="1200"/>
                    </a:p>
                  </a:txBody>
                  <a:tcPr marT="91425" marB="91425" marR="91425" marL="91425"/>
                </a:tc>
                <a:tc>
                  <a:txBody>
                    <a:bodyPr/>
                    <a:lstStyle/>
                    <a:p>
                      <a:pPr indent="0" lvl="0" marL="0" rtl="0" algn="l">
                        <a:spcBef>
                          <a:spcPts val="0"/>
                        </a:spcBef>
                        <a:spcAft>
                          <a:spcPts val="0"/>
                        </a:spcAft>
                        <a:buNone/>
                      </a:pPr>
                      <a:r>
                        <a:rPr lang="en" sz="1200"/>
                        <a:t>Cell</a:t>
                      </a:r>
                      <a:endParaRPr sz="1200"/>
                    </a:p>
                  </a:txBody>
                  <a:tcPr marT="91425" marB="91425" marR="91425" marL="91425"/>
                </a:tc>
                <a:tc>
                  <a:txBody>
                    <a:bodyPr/>
                    <a:lstStyle/>
                    <a:p>
                      <a:pPr indent="0" lvl="0" marL="0" rtl="0" algn="l">
                        <a:spcBef>
                          <a:spcPts val="0"/>
                        </a:spcBef>
                        <a:spcAft>
                          <a:spcPts val="0"/>
                        </a:spcAft>
                        <a:buNone/>
                      </a:pPr>
                      <a:r>
                        <a:rPr lang="en" sz="1200"/>
                        <a:t>Cell</a:t>
                      </a:r>
                      <a:endParaRPr sz="1200"/>
                    </a:p>
                  </a:txBody>
                  <a:tcPr marT="91425" marB="91425" marR="91425" marL="91425"/>
                </a:tc>
              </a:tr>
              <a:tr h="365400">
                <a:tc>
                  <a:txBody>
                    <a:bodyPr/>
                    <a:lstStyle/>
                    <a:p>
                      <a:pPr indent="0" lvl="0" marL="0" rtl="0" algn="l">
                        <a:spcBef>
                          <a:spcPts val="0"/>
                        </a:spcBef>
                        <a:spcAft>
                          <a:spcPts val="0"/>
                        </a:spcAft>
                        <a:buNone/>
                      </a:pPr>
                      <a:r>
                        <a:rPr lang="en" sz="1200"/>
                        <a:t>Cell</a:t>
                      </a:r>
                      <a:endParaRPr sz="1200"/>
                    </a:p>
                  </a:txBody>
                  <a:tcPr marT="91425" marB="91425" marR="91425" marL="91425"/>
                </a:tc>
                <a:tc>
                  <a:txBody>
                    <a:bodyPr/>
                    <a:lstStyle/>
                    <a:p>
                      <a:pPr indent="0" lvl="0" marL="0" rtl="0" algn="l">
                        <a:spcBef>
                          <a:spcPts val="0"/>
                        </a:spcBef>
                        <a:spcAft>
                          <a:spcPts val="0"/>
                        </a:spcAft>
                        <a:buNone/>
                      </a:pPr>
                      <a:r>
                        <a:rPr lang="en" sz="1200"/>
                        <a:t>Cell</a:t>
                      </a:r>
                      <a:endParaRPr sz="1200"/>
                    </a:p>
                  </a:txBody>
                  <a:tcPr marT="91425" marB="91425" marR="91425" marL="91425"/>
                </a:tc>
                <a:tc>
                  <a:txBody>
                    <a:bodyPr/>
                    <a:lstStyle/>
                    <a:p>
                      <a:pPr indent="0" lvl="0" marL="0" rtl="0" algn="l">
                        <a:spcBef>
                          <a:spcPts val="0"/>
                        </a:spcBef>
                        <a:spcAft>
                          <a:spcPts val="0"/>
                        </a:spcAft>
                        <a:buNone/>
                      </a:pPr>
                      <a:r>
                        <a:rPr lang="en" sz="1200"/>
                        <a:t>Cell</a:t>
                      </a:r>
                      <a:endParaRPr sz="1200"/>
                    </a:p>
                  </a:txBody>
                  <a:tcPr marT="91425" marB="91425" marR="91425" marL="91425"/>
                </a:tc>
              </a:tr>
            </a:tbl>
          </a:graphicData>
        </a:graphic>
      </p:graphicFrame>
      <p:sp>
        <p:nvSpPr>
          <p:cNvPr id="100" name="Google Shape;100;p19"/>
          <p:cNvSpPr txBox="1"/>
          <p:nvPr/>
        </p:nvSpPr>
        <p:spPr>
          <a:xfrm>
            <a:off x="5391750" y="1892500"/>
            <a:ext cx="11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playerGrid</a:t>
            </a:r>
            <a:endParaRPr/>
          </a:p>
        </p:txBody>
      </p:sp>
      <p:sp>
        <p:nvSpPr>
          <p:cNvPr id="101" name="Google Shape;101;p19"/>
          <p:cNvSpPr txBox="1"/>
          <p:nvPr/>
        </p:nvSpPr>
        <p:spPr>
          <a:xfrm>
            <a:off x="7116375" y="1892500"/>
            <a:ext cx="130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opponentGrid</a:t>
            </a:r>
            <a:endParaRPr/>
          </a:p>
        </p:txBody>
      </p:sp>
      <p:sp>
        <p:nvSpPr>
          <p:cNvPr id="102" name="Google Shape;102;p19"/>
          <p:cNvSpPr txBox="1"/>
          <p:nvPr/>
        </p:nvSpPr>
        <p:spPr>
          <a:xfrm>
            <a:off x="2191350" y="825700"/>
            <a:ext cx="11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player</a:t>
            </a:r>
            <a:endParaRPr/>
          </a:p>
        </p:txBody>
      </p:sp>
      <p:sp>
        <p:nvSpPr>
          <p:cNvPr id="103" name="Google Shape;103;p19"/>
          <p:cNvSpPr txBox="1"/>
          <p:nvPr/>
        </p:nvSpPr>
        <p:spPr>
          <a:xfrm>
            <a:off x="6306150" y="825700"/>
            <a:ext cx="11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opponent</a:t>
            </a:r>
            <a:endParaRPr/>
          </a:p>
        </p:txBody>
      </p:sp>
      <p:sp>
        <p:nvSpPr>
          <p:cNvPr id="104" name="Google Shape;104;p19"/>
          <p:cNvSpPr/>
          <p:nvPr/>
        </p:nvSpPr>
        <p:spPr>
          <a:xfrm>
            <a:off x="1526975" y="3992775"/>
            <a:ext cx="2084100" cy="360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Navy</a:t>
            </a:r>
            <a:endParaRPr/>
          </a:p>
        </p:txBody>
      </p:sp>
      <p:sp>
        <p:nvSpPr>
          <p:cNvPr id="105" name="Google Shape;105;p19"/>
          <p:cNvSpPr/>
          <p:nvPr/>
        </p:nvSpPr>
        <p:spPr>
          <a:xfrm>
            <a:off x="5794175" y="3992775"/>
            <a:ext cx="2084100" cy="360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Navy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nvSpPr>
        <p:spPr>
          <a:xfrm>
            <a:off x="304800" y="304800"/>
            <a:ext cx="8619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1. </a:t>
            </a:r>
            <a:r>
              <a:rPr lang="en" sz="1800"/>
              <a:t>The game exits after you win or lose. Change it so the game asks whether you'd like to play again. If the player says yes, the game should restart from a blank state. (If you're writing a lot of code to reset the game, consider other options... this should only take a few lines!) </a:t>
            </a:r>
            <a:r>
              <a:rPr b="1" lang="en" sz="1800"/>
              <a:t>(10 points)</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2. Add a cheater "peek" command that lets you see the positions of your opponent's ships. </a:t>
            </a:r>
            <a:r>
              <a:rPr b="1" lang="en" sz="1800"/>
              <a:t>(10 points)</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3. Make it so pressing Return instead of entering a valid move makes a random move. </a:t>
            </a:r>
            <a:r>
              <a:rPr b="1" lang="en" sz="1800"/>
              <a:t>(10 points)</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4. The player's ships are laid out randomly right now. Ask the user when the game starts whether they want random or manual layout. If they choose manual layout, ask them for the starting position and whether to lay out horizontal/vertical for each ship in the navy. Print an error and ask again if they choose an impossible position (goes off edge of grid or conflicts with another ship.) </a:t>
            </a:r>
            <a:r>
              <a:rPr b="1" lang="en" sz="1800"/>
              <a:t>(30 points)</a:t>
            </a:r>
            <a:endParaRPr b="1"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nvSpPr>
        <p:spPr>
          <a:xfrm>
            <a:off x="152400" y="228600"/>
            <a:ext cx="87708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5. Implement the "AI" for choosing the computer's next move by implementing the selectTarget() method of class Player. This does not have to be perfect, but it should do a better job than firing randomly.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At a minimum, if the computer has scored a hit and the ship isn't sunk yet, the computer should fire on a not-yet-fired-upon location adjacent to such a hit. Full points will be given for that. See the two pseudocode examples at the bottom of these instructions.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 sophisticated implementation will be able to see that a series of hits are horizontal or vertical, and know to fire upon the next adjacent horizontal or vertical space.</a:t>
            </a:r>
            <a:endParaRPr sz="1800"/>
          </a:p>
          <a:p>
            <a:pPr indent="0" lvl="0" marL="0" rtl="0" algn="l">
              <a:spcBef>
                <a:spcPts val="0"/>
              </a:spcBef>
              <a:spcAft>
                <a:spcPts val="0"/>
              </a:spcAft>
              <a:buNone/>
            </a:pPr>
            <a:r>
              <a:rPr b="1" lang="en" sz="1800"/>
              <a:t>(30 points)</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6. The AI for choosing the computer's move should be able to function as a hint mode for the player too. Add a "suggest" command which uses the AI to suggest a next move for the player. </a:t>
            </a:r>
            <a:r>
              <a:rPr b="1" lang="en" sz="1800"/>
              <a:t>(10 points)</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